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13"/>
  </p:notesMasterIdLst>
  <p:sldIdLst>
    <p:sldId id="256" r:id="rId2"/>
    <p:sldId id="277" r:id="rId3"/>
    <p:sldId id="259" r:id="rId4"/>
    <p:sldId id="290" r:id="rId5"/>
    <p:sldId id="289" r:id="rId6"/>
    <p:sldId id="284" r:id="rId7"/>
    <p:sldId id="266" r:id="rId8"/>
    <p:sldId id="286" r:id="rId9"/>
    <p:sldId id="283" r:id="rId10"/>
    <p:sldId id="287" r:id="rId11"/>
    <p:sldId id="29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29FCB1-AC2D-DE4B-8D6C-AE2A46EA055A}" v="1024" dt="2020-12-11T06:11:43.607"/>
    <p1510:client id="{4CD2D348-F6B1-F0AA-726C-11B60B4DC86D}" v="24" dt="2020-12-11T03:40:27.101"/>
    <p1510:client id="{5999E1F0-C0EF-9D26-B1BF-811D9183DAF3}" v="45" dt="2020-12-11T23:55:02.722"/>
    <p1510:client id="{86DDB937-FAFB-B7D8-4B35-914C02120D9B}" v="274" dt="2020-12-11T03:31:45.738"/>
    <p1510:client id="{8D4BB659-9478-523E-CE4D-FC15B8AB70E8}" v="391" dt="2020-12-11T03:39:33.227"/>
    <p1510:client id="{9B90A929-3D33-4841-9C33-4B1C2DC37EB9}" v="551" dt="2020-12-12T00:04:54.421"/>
    <p1510:client id="{ADA84043-3371-287B-1E51-CDC932A4A8B3}" v="3" dt="2020-12-11T23:13:28.082"/>
    <p1510:client id="{AE72FC65-4C5A-94BE-73E0-85D03CBA99E5}" v="63" dt="2020-12-11T03:47:04.085"/>
    <p1510:client id="{EDEDE3E2-7C76-4FD5-E31B-B7B49D3814AC}" v="2" dt="2020-12-12T00:04:27.1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7597" autoAdjust="0"/>
  </p:normalViewPr>
  <p:slideViewPr>
    <p:cSldViewPr snapToGrid="0" snapToObjects="1">
      <p:cViewPr>
        <p:scale>
          <a:sx n="66" d="100"/>
          <a:sy n="66" d="100"/>
        </p:scale>
        <p:origin x="1301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image" Target="../media/image11.png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image" Target="../media/image11.png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FD943C-7F59-5F4B-AF17-FE0614E54CE4}" type="doc">
      <dgm:prSet loTypeId="urn:microsoft.com/office/officeart/2005/8/layout/vList3" loCatId="" qsTypeId="urn:microsoft.com/office/officeart/2005/8/quickstyle/simple1" qsCatId="simple" csTypeId="urn:microsoft.com/office/officeart/2005/8/colors/accent1_2" csCatId="accent1" phldr="1"/>
      <dgm:spPr/>
    </dgm:pt>
    <dgm:pt modelId="{59190DEC-188C-704F-A443-6852A90E55A3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Fantasy Genre</a:t>
          </a:r>
        </a:p>
      </dgm:t>
    </dgm:pt>
    <dgm:pt modelId="{20649DDE-20C7-954B-867A-00F01DED8042}" type="parTrans" cxnId="{A63C96F7-AFEE-5A46-9C7F-82E8FFBEA44E}">
      <dgm:prSet/>
      <dgm:spPr/>
      <dgm:t>
        <a:bodyPr/>
        <a:lstStyle/>
        <a:p>
          <a:endParaRPr lang="en-US"/>
        </a:p>
      </dgm:t>
    </dgm:pt>
    <dgm:pt modelId="{48A6EA6B-CA2C-A24E-922B-E600CB4DE5C9}" type="sibTrans" cxnId="{A63C96F7-AFEE-5A46-9C7F-82E8FFBEA44E}">
      <dgm:prSet/>
      <dgm:spPr/>
      <dgm:t>
        <a:bodyPr/>
        <a:lstStyle/>
        <a:p>
          <a:endParaRPr lang="en-US"/>
        </a:p>
      </dgm:t>
    </dgm:pt>
    <dgm:pt modelId="{35E19562-AA32-B04E-9188-E4CAF3298D5F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pPr rtl="0"/>
          <a:r>
            <a:rPr lang="en-US">
              <a:solidFill>
                <a:schemeClr val="tx1"/>
              </a:solidFill>
            </a:rPr>
            <a:t>Budget,</a:t>
          </a:r>
          <a:r>
            <a:rPr lang="en-US">
              <a:solidFill>
                <a:schemeClr val="tx1"/>
              </a:solidFill>
              <a:latin typeface="Calibri Light" panose="020F0302020204030204"/>
            </a:rPr>
            <a:t> </a:t>
          </a:r>
          <a:r>
            <a:rPr lang="en-US">
              <a:solidFill>
                <a:schemeClr val="tx1"/>
              </a:solidFill>
            </a:rPr>
            <a:t>Genre,</a:t>
          </a:r>
          <a:r>
            <a:rPr lang="en-US">
              <a:solidFill>
                <a:schemeClr val="tx1"/>
              </a:solidFill>
              <a:latin typeface="Calibri Light" panose="020F0302020204030204"/>
            </a:rPr>
            <a:t> </a:t>
          </a:r>
          <a:r>
            <a:rPr lang="en-US">
              <a:solidFill>
                <a:schemeClr val="tx1"/>
              </a:solidFill>
            </a:rPr>
            <a:t>Production House</a:t>
          </a:r>
        </a:p>
      </dgm:t>
    </dgm:pt>
    <dgm:pt modelId="{B2A98439-54E4-254C-A546-B726299B0F41}" type="parTrans" cxnId="{1582207F-CE30-234B-A98A-C3A0C14FC9A4}">
      <dgm:prSet/>
      <dgm:spPr/>
      <dgm:t>
        <a:bodyPr/>
        <a:lstStyle/>
        <a:p>
          <a:endParaRPr lang="en-US"/>
        </a:p>
      </dgm:t>
    </dgm:pt>
    <dgm:pt modelId="{2CFB8C1D-E6DC-D145-9DDE-25B28A4DCEEC}" type="sibTrans" cxnId="{1582207F-CE30-234B-A98A-C3A0C14FC9A4}">
      <dgm:prSet/>
      <dgm:spPr/>
      <dgm:t>
        <a:bodyPr/>
        <a:lstStyle/>
        <a:p>
          <a:endParaRPr lang="en-US"/>
        </a:p>
      </dgm:t>
    </dgm:pt>
    <dgm:pt modelId="{3CFCEC81-D886-DA46-9370-5EB52927F261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Our algorithm </a:t>
          </a:r>
        </a:p>
      </dgm:t>
    </dgm:pt>
    <dgm:pt modelId="{04496251-AD87-3640-9923-8F417056AF06}" type="parTrans" cxnId="{5D8C3873-7C78-6743-AEEB-E1777BFB9A4A}">
      <dgm:prSet/>
      <dgm:spPr/>
      <dgm:t>
        <a:bodyPr/>
        <a:lstStyle/>
        <a:p>
          <a:endParaRPr lang="en-US"/>
        </a:p>
      </dgm:t>
    </dgm:pt>
    <dgm:pt modelId="{C763ACBD-A8B0-9E4E-889A-A65496A2CFFF}" type="sibTrans" cxnId="{5D8C3873-7C78-6743-AEEB-E1777BFB9A4A}">
      <dgm:prSet/>
      <dgm:spPr/>
      <dgm:t>
        <a:bodyPr/>
        <a:lstStyle/>
        <a:p>
          <a:endParaRPr lang="en-US"/>
        </a:p>
      </dgm:t>
    </dgm:pt>
    <dgm:pt modelId="{84A6D464-BE8E-6E42-880B-D991AEE3293A}">
      <dgm:prSet/>
      <dgm:spPr>
        <a:solidFill>
          <a:srgbClr val="A6A6A6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Drama, Comedy, Romance</a:t>
          </a:r>
        </a:p>
      </dgm:t>
    </dgm:pt>
    <dgm:pt modelId="{C5C61314-897D-3049-9FBF-316E239FDA7E}" type="parTrans" cxnId="{F05937D9-F2C8-9645-A423-A85164D29430}">
      <dgm:prSet/>
      <dgm:spPr/>
      <dgm:t>
        <a:bodyPr/>
        <a:lstStyle/>
        <a:p>
          <a:endParaRPr lang="en-US"/>
        </a:p>
      </dgm:t>
    </dgm:pt>
    <dgm:pt modelId="{9A4176BA-794F-D44C-AB9A-6A8A6E3F2ACE}" type="sibTrans" cxnId="{F05937D9-F2C8-9645-A423-A85164D29430}">
      <dgm:prSet/>
      <dgm:spPr/>
      <dgm:t>
        <a:bodyPr/>
        <a:lstStyle/>
        <a:p>
          <a:endParaRPr lang="en-US"/>
        </a:p>
      </dgm:t>
    </dgm:pt>
    <dgm:pt modelId="{4B0A3DD1-14D5-D04A-BFBE-B1DF0DFD873F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pPr rtl="0"/>
          <a:r>
            <a:rPr lang="en-US">
              <a:solidFill>
                <a:schemeClr val="tx1"/>
              </a:solidFill>
            </a:rPr>
            <a:t>Production in 2018-2020</a:t>
          </a:r>
        </a:p>
      </dgm:t>
    </dgm:pt>
    <dgm:pt modelId="{FC478D6C-3F51-BD44-9DCB-0A884DEBF293}" type="parTrans" cxnId="{83DB6556-6B7D-6740-98FA-D9ACDEE40D0A}">
      <dgm:prSet/>
      <dgm:spPr/>
      <dgm:t>
        <a:bodyPr/>
        <a:lstStyle/>
        <a:p>
          <a:endParaRPr lang="en-US"/>
        </a:p>
      </dgm:t>
    </dgm:pt>
    <dgm:pt modelId="{57889B4D-FB76-3841-8CB5-98EADE44FBEC}" type="sibTrans" cxnId="{83DB6556-6B7D-6740-98FA-D9ACDEE40D0A}">
      <dgm:prSet/>
      <dgm:spPr/>
      <dgm:t>
        <a:bodyPr/>
        <a:lstStyle/>
        <a:p>
          <a:endParaRPr lang="en-US"/>
        </a:p>
      </dgm:t>
    </dgm:pt>
    <dgm:pt modelId="{1EBBDA1F-9C2D-6149-9BEA-9D5ECDBC3C3B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Least production in 2020</a:t>
          </a:r>
        </a:p>
      </dgm:t>
    </dgm:pt>
    <dgm:pt modelId="{99D40332-786D-8E41-9FE7-1CBA0B6BD3E0}" type="parTrans" cxnId="{6FCDB479-7825-F64C-8CA6-38D30DF41089}">
      <dgm:prSet/>
      <dgm:spPr/>
      <dgm:t>
        <a:bodyPr/>
        <a:lstStyle/>
        <a:p>
          <a:endParaRPr lang="en-US"/>
        </a:p>
      </dgm:t>
    </dgm:pt>
    <dgm:pt modelId="{6D124A9D-2CD0-8945-8FA2-110A10FDD791}" type="sibTrans" cxnId="{6FCDB479-7825-F64C-8CA6-38D30DF41089}">
      <dgm:prSet/>
      <dgm:spPr/>
      <dgm:t>
        <a:bodyPr/>
        <a:lstStyle/>
        <a:p>
          <a:endParaRPr lang="en-US"/>
        </a:p>
      </dgm:t>
    </dgm:pt>
    <dgm:pt modelId="{3BE4C05C-1B48-F548-A801-7D09901E97C1}" type="pres">
      <dgm:prSet presAssocID="{CFFD943C-7F59-5F4B-AF17-FE0614E54CE4}" presName="linearFlow" presStyleCnt="0">
        <dgm:presLayoutVars>
          <dgm:dir/>
          <dgm:resizeHandles val="exact"/>
        </dgm:presLayoutVars>
      </dgm:prSet>
      <dgm:spPr/>
    </dgm:pt>
    <dgm:pt modelId="{7642C06B-0A97-D246-A74B-42C0015853D4}" type="pres">
      <dgm:prSet presAssocID="{59190DEC-188C-704F-A443-6852A90E55A3}" presName="composite" presStyleCnt="0"/>
      <dgm:spPr/>
    </dgm:pt>
    <dgm:pt modelId="{A217E36C-4333-4E40-9A04-8F2D5DF580E5}" type="pres">
      <dgm:prSet presAssocID="{59190DEC-188C-704F-A443-6852A90E55A3}" presName="imgShp" presStyleLbl="fgImgPlac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823707F-8AF1-AD41-AFD2-84B36FA3EA72}" type="pres">
      <dgm:prSet presAssocID="{59190DEC-188C-704F-A443-6852A90E55A3}" presName="txShp" presStyleLbl="node1" presStyleIdx="0" presStyleCnt="6">
        <dgm:presLayoutVars>
          <dgm:bulletEnabled val="1"/>
        </dgm:presLayoutVars>
      </dgm:prSet>
      <dgm:spPr/>
    </dgm:pt>
    <dgm:pt modelId="{C52891FA-AF1F-E745-AB4E-7BEC96277670}" type="pres">
      <dgm:prSet presAssocID="{48A6EA6B-CA2C-A24E-922B-E600CB4DE5C9}" presName="spacing" presStyleCnt="0"/>
      <dgm:spPr/>
    </dgm:pt>
    <dgm:pt modelId="{B083DAA0-6D75-4945-8702-1FE6C4A077A1}" type="pres">
      <dgm:prSet presAssocID="{84A6D464-BE8E-6E42-880B-D991AEE3293A}" presName="composite" presStyleCnt="0"/>
      <dgm:spPr/>
    </dgm:pt>
    <dgm:pt modelId="{A5268B09-AAF7-E044-9175-3BED2FD21BA5}" type="pres">
      <dgm:prSet presAssocID="{84A6D464-BE8E-6E42-880B-D991AEE3293A}" presName="imgShp" presStyleLbl="fgImgPlace1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C5D42D18-FAB8-384B-87B7-4B516D87D22E}" type="pres">
      <dgm:prSet presAssocID="{84A6D464-BE8E-6E42-880B-D991AEE3293A}" presName="txShp" presStyleLbl="node1" presStyleIdx="1" presStyleCnt="6">
        <dgm:presLayoutVars>
          <dgm:bulletEnabled val="1"/>
        </dgm:presLayoutVars>
      </dgm:prSet>
      <dgm:spPr/>
    </dgm:pt>
    <dgm:pt modelId="{AF051867-DB43-FD41-9D21-2D97707934A9}" type="pres">
      <dgm:prSet presAssocID="{9A4176BA-794F-D44C-AB9A-6A8A6E3F2ACE}" presName="spacing" presStyleCnt="0"/>
      <dgm:spPr/>
    </dgm:pt>
    <dgm:pt modelId="{EB600FB5-D06C-6A4B-B4C0-9149C0A31B71}" type="pres">
      <dgm:prSet presAssocID="{4B0A3DD1-14D5-D04A-BFBE-B1DF0DFD873F}" presName="composite" presStyleCnt="0"/>
      <dgm:spPr/>
    </dgm:pt>
    <dgm:pt modelId="{BA7AE9C0-AFF3-854D-A5A5-568E08B799B1}" type="pres">
      <dgm:prSet presAssocID="{4B0A3DD1-14D5-D04A-BFBE-B1DF0DFD873F}" presName="imgShp" presStyleLbl="fgImgPlace1" presStyleIdx="2" presStyleCnt="6" custLinFactNeighborX="4518" custLinFactNeighborY="-766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</dgm:spPr>
    </dgm:pt>
    <dgm:pt modelId="{FEB255E7-748E-9842-AE8E-6DC908E6163C}" type="pres">
      <dgm:prSet presAssocID="{4B0A3DD1-14D5-D04A-BFBE-B1DF0DFD873F}" presName="txShp" presStyleLbl="node1" presStyleIdx="2" presStyleCnt="6">
        <dgm:presLayoutVars>
          <dgm:bulletEnabled val="1"/>
        </dgm:presLayoutVars>
      </dgm:prSet>
      <dgm:spPr/>
    </dgm:pt>
    <dgm:pt modelId="{285AFF06-ECD9-CD46-A8B9-81CD177E155F}" type="pres">
      <dgm:prSet presAssocID="{57889B4D-FB76-3841-8CB5-98EADE44FBEC}" presName="spacing" presStyleCnt="0"/>
      <dgm:spPr/>
    </dgm:pt>
    <dgm:pt modelId="{6A623701-34EC-FE42-97B0-FE20076074F5}" type="pres">
      <dgm:prSet presAssocID="{1EBBDA1F-9C2D-6149-9BEA-9D5ECDBC3C3B}" presName="composite" presStyleCnt="0"/>
      <dgm:spPr/>
    </dgm:pt>
    <dgm:pt modelId="{AE025D63-1A35-A749-89C9-FDEA19D09E09}" type="pres">
      <dgm:prSet presAssocID="{1EBBDA1F-9C2D-6149-9BEA-9D5ECDBC3C3B}" presName="imgShp" presStyleLbl="fgImgPlace1" presStyleIdx="3" presStyleCnt="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FB4EE64-00DA-0848-8A62-08092061A8FE}" type="pres">
      <dgm:prSet presAssocID="{1EBBDA1F-9C2D-6149-9BEA-9D5ECDBC3C3B}" presName="txShp" presStyleLbl="node1" presStyleIdx="3" presStyleCnt="6">
        <dgm:presLayoutVars>
          <dgm:bulletEnabled val="1"/>
        </dgm:presLayoutVars>
      </dgm:prSet>
      <dgm:spPr/>
    </dgm:pt>
    <dgm:pt modelId="{0CA51DA3-825F-1D45-A3D5-E9D2C1D4908E}" type="pres">
      <dgm:prSet presAssocID="{6D124A9D-2CD0-8945-8FA2-110A10FDD791}" presName="spacing" presStyleCnt="0"/>
      <dgm:spPr/>
    </dgm:pt>
    <dgm:pt modelId="{7611BFF5-BE1F-9F4A-B2C9-2FF530D6AFAE}" type="pres">
      <dgm:prSet presAssocID="{35E19562-AA32-B04E-9188-E4CAF3298D5F}" presName="composite" presStyleCnt="0"/>
      <dgm:spPr/>
    </dgm:pt>
    <dgm:pt modelId="{0590C4FC-E25B-9940-9019-D2165F5E4CC6}" type="pres">
      <dgm:prSet presAssocID="{35E19562-AA32-B04E-9188-E4CAF3298D5F}" presName="imgShp" presStyleLbl="fgImgPlace1" presStyleIdx="4" presStyleCnt="6" custScaleX="85243" custScaleY="9587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EF8F2BA9-9F75-674A-BEDA-CFCE02B9B562}" type="pres">
      <dgm:prSet presAssocID="{35E19562-AA32-B04E-9188-E4CAF3298D5F}" presName="txShp" presStyleLbl="node1" presStyleIdx="4" presStyleCnt="6">
        <dgm:presLayoutVars>
          <dgm:bulletEnabled val="1"/>
        </dgm:presLayoutVars>
      </dgm:prSet>
      <dgm:spPr/>
    </dgm:pt>
    <dgm:pt modelId="{25F2273C-8601-DD45-AE74-BFDA28F8A265}" type="pres">
      <dgm:prSet presAssocID="{2CFB8C1D-E6DC-D145-9DDE-25B28A4DCEEC}" presName="spacing" presStyleCnt="0"/>
      <dgm:spPr/>
    </dgm:pt>
    <dgm:pt modelId="{50F3A76B-73E8-314C-970C-A58033407894}" type="pres">
      <dgm:prSet presAssocID="{3CFCEC81-D886-DA46-9370-5EB52927F261}" presName="composite" presStyleCnt="0"/>
      <dgm:spPr/>
    </dgm:pt>
    <dgm:pt modelId="{59C8FEFE-3F21-474C-AC0C-F031052C4810}" type="pres">
      <dgm:prSet presAssocID="{3CFCEC81-D886-DA46-9370-5EB52927F261}" presName="imgShp" presStyleLbl="fgImgPlace1" presStyleIdx="5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070BDFD-98AD-3C40-A72E-AEAB049FCC8A}" type="pres">
      <dgm:prSet presAssocID="{3CFCEC81-D886-DA46-9370-5EB52927F261}" presName="txShp" presStyleLbl="node1" presStyleIdx="5" presStyleCnt="6">
        <dgm:presLayoutVars>
          <dgm:bulletEnabled val="1"/>
        </dgm:presLayoutVars>
      </dgm:prSet>
      <dgm:spPr/>
    </dgm:pt>
  </dgm:ptLst>
  <dgm:cxnLst>
    <dgm:cxn modelId="{011C9C2C-953C-DD46-9806-D8355BA00ED5}" type="presOf" srcId="{4B0A3DD1-14D5-D04A-BFBE-B1DF0DFD873F}" destId="{FEB255E7-748E-9842-AE8E-6DC908E6163C}" srcOrd="0" destOrd="0" presId="urn:microsoft.com/office/officeart/2005/8/layout/vList3"/>
    <dgm:cxn modelId="{2CCFDC6D-C9BC-9D4B-A33A-2D98CFC66ACC}" type="presOf" srcId="{CFFD943C-7F59-5F4B-AF17-FE0614E54CE4}" destId="{3BE4C05C-1B48-F548-A801-7D09901E97C1}" srcOrd="0" destOrd="0" presId="urn:microsoft.com/office/officeart/2005/8/layout/vList3"/>
    <dgm:cxn modelId="{5D8C3873-7C78-6743-AEEB-E1777BFB9A4A}" srcId="{CFFD943C-7F59-5F4B-AF17-FE0614E54CE4}" destId="{3CFCEC81-D886-DA46-9370-5EB52927F261}" srcOrd="5" destOrd="0" parTransId="{04496251-AD87-3640-9923-8F417056AF06}" sibTransId="{C763ACBD-A8B0-9E4E-889A-A65496A2CFFF}"/>
    <dgm:cxn modelId="{83DB6556-6B7D-6740-98FA-D9ACDEE40D0A}" srcId="{CFFD943C-7F59-5F4B-AF17-FE0614E54CE4}" destId="{4B0A3DD1-14D5-D04A-BFBE-B1DF0DFD873F}" srcOrd="2" destOrd="0" parTransId="{FC478D6C-3F51-BD44-9DCB-0A884DEBF293}" sibTransId="{57889B4D-FB76-3841-8CB5-98EADE44FBEC}"/>
    <dgm:cxn modelId="{6B377479-349A-B745-A656-8B45D745CB42}" type="presOf" srcId="{59190DEC-188C-704F-A443-6852A90E55A3}" destId="{B823707F-8AF1-AD41-AFD2-84B36FA3EA72}" srcOrd="0" destOrd="0" presId="urn:microsoft.com/office/officeart/2005/8/layout/vList3"/>
    <dgm:cxn modelId="{6FCDB479-7825-F64C-8CA6-38D30DF41089}" srcId="{CFFD943C-7F59-5F4B-AF17-FE0614E54CE4}" destId="{1EBBDA1F-9C2D-6149-9BEA-9D5ECDBC3C3B}" srcOrd="3" destOrd="0" parTransId="{99D40332-786D-8E41-9FE7-1CBA0B6BD3E0}" sibTransId="{6D124A9D-2CD0-8945-8FA2-110A10FDD791}"/>
    <dgm:cxn modelId="{1582207F-CE30-234B-A98A-C3A0C14FC9A4}" srcId="{CFFD943C-7F59-5F4B-AF17-FE0614E54CE4}" destId="{35E19562-AA32-B04E-9188-E4CAF3298D5F}" srcOrd="4" destOrd="0" parTransId="{B2A98439-54E4-254C-A546-B726299B0F41}" sibTransId="{2CFB8C1D-E6DC-D145-9DDE-25B28A4DCEEC}"/>
    <dgm:cxn modelId="{477F4199-619D-8B4C-A452-8EBB74A42245}" type="presOf" srcId="{35E19562-AA32-B04E-9188-E4CAF3298D5F}" destId="{EF8F2BA9-9F75-674A-BEDA-CFCE02B9B562}" srcOrd="0" destOrd="0" presId="urn:microsoft.com/office/officeart/2005/8/layout/vList3"/>
    <dgm:cxn modelId="{EB9FA9BE-D465-C44B-B6E8-A361E223E3C7}" type="presOf" srcId="{84A6D464-BE8E-6E42-880B-D991AEE3293A}" destId="{C5D42D18-FAB8-384B-87B7-4B516D87D22E}" srcOrd="0" destOrd="0" presId="urn:microsoft.com/office/officeart/2005/8/layout/vList3"/>
    <dgm:cxn modelId="{F05937D9-F2C8-9645-A423-A85164D29430}" srcId="{CFFD943C-7F59-5F4B-AF17-FE0614E54CE4}" destId="{84A6D464-BE8E-6E42-880B-D991AEE3293A}" srcOrd="1" destOrd="0" parTransId="{C5C61314-897D-3049-9FBF-316E239FDA7E}" sibTransId="{9A4176BA-794F-D44C-AB9A-6A8A6E3F2ACE}"/>
    <dgm:cxn modelId="{5A9E7BE4-B477-2445-9F64-B3221C795304}" type="presOf" srcId="{3CFCEC81-D886-DA46-9370-5EB52927F261}" destId="{E070BDFD-98AD-3C40-A72E-AEAB049FCC8A}" srcOrd="0" destOrd="0" presId="urn:microsoft.com/office/officeart/2005/8/layout/vList3"/>
    <dgm:cxn modelId="{45CA48F6-72FA-0C4C-99F4-DFC4D192C6F5}" type="presOf" srcId="{1EBBDA1F-9C2D-6149-9BEA-9D5ECDBC3C3B}" destId="{9FB4EE64-00DA-0848-8A62-08092061A8FE}" srcOrd="0" destOrd="0" presId="urn:microsoft.com/office/officeart/2005/8/layout/vList3"/>
    <dgm:cxn modelId="{A63C96F7-AFEE-5A46-9C7F-82E8FFBEA44E}" srcId="{CFFD943C-7F59-5F4B-AF17-FE0614E54CE4}" destId="{59190DEC-188C-704F-A443-6852A90E55A3}" srcOrd="0" destOrd="0" parTransId="{20649DDE-20C7-954B-867A-00F01DED8042}" sibTransId="{48A6EA6B-CA2C-A24E-922B-E600CB4DE5C9}"/>
    <dgm:cxn modelId="{CADE516C-E56F-9944-9B03-962FCAC882B0}" type="presParOf" srcId="{3BE4C05C-1B48-F548-A801-7D09901E97C1}" destId="{7642C06B-0A97-D246-A74B-42C0015853D4}" srcOrd="0" destOrd="0" presId="urn:microsoft.com/office/officeart/2005/8/layout/vList3"/>
    <dgm:cxn modelId="{D714249A-6CA5-A042-AE44-CAEA177CB782}" type="presParOf" srcId="{7642C06B-0A97-D246-A74B-42C0015853D4}" destId="{A217E36C-4333-4E40-9A04-8F2D5DF580E5}" srcOrd="0" destOrd="0" presId="urn:microsoft.com/office/officeart/2005/8/layout/vList3"/>
    <dgm:cxn modelId="{6C661942-D7FA-4A4A-A146-139F7DE698A7}" type="presParOf" srcId="{7642C06B-0A97-D246-A74B-42C0015853D4}" destId="{B823707F-8AF1-AD41-AFD2-84B36FA3EA72}" srcOrd="1" destOrd="0" presId="urn:microsoft.com/office/officeart/2005/8/layout/vList3"/>
    <dgm:cxn modelId="{427ACF4F-4271-C54E-BC99-B7706968DA66}" type="presParOf" srcId="{3BE4C05C-1B48-F548-A801-7D09901E97C1}" destId="{C52891FA-AF1F-E745-AB4E-7BEC96277670}" srcOrd="1" destOrd="0" presId="urn:microsoft.com/office/officeart/2005/8/layout/vList3"/>
    <dgm:cxn modelId="{48BE4B57-8522-5842-AF2A-D1DEDFE493B3}" type="presParOf" srcId="{3BE4C05C-1B48-F548-A801-7D09901E97C1}" destId="{B083DAA0-6D75-4945-8702-1FE6C4A077A1}" srcOrd="2" destOrd="0" presId="urn:microsoft.com/office/officeart/2005/8/layout/vList3"/>
    <dgm:cxn modelId="{00671B84-8F58-2540-918A-032A37829307}" type="presParOf" srcId="{B083DAA0-6D75-4945-8702-1FE6C4A077A1}" destId="{A5268B09-AAF7-E044-9175-3BED2FD21BA5}" srcOrd="0" destOrd="0" presId="urn:microsoft.com/office/officeart/2005/8/layout/vList3"/>
    <dgm:cxn modelId="{55CE3AD6-BF6D-CA42-825D-DD18A6CD329D}" type="presParOf" srcId="{B083DAA0-6D75-4945-8702-1FE6C4A077A1}" destId="{C5D42D18-FAB8-384B-87B7-4B516D87D22E}" srcOrd="1" destOrd="0" presId="urn:microsoft.com/office/officeart/2005/8/layout/vList3"/>
    <dgm:cxn modelId="{8C0151F7-17E6-A04F-AE77-3F2856A91278}" type="presParOf" srcId="{3BE4C05C-1B48-F548-A801-7D09901E97C1}" destId="{AF051867-DB43-FD41-9D21-2D97707934A9}" srcOrd="3" destOrd="0" presId="urn:microsoft.com/office/officeart/2005/8/layout/vList3"/>
    <dgm:cxn modelId="{BB4E4569-4140-3F4C-A086-303B4CB02A9E}" type="presParOf" srcId="{3BE4C05C-1B48-F548-A801-7D09901E97C1}" destId="{EB600FB5-D06C-6A4B-B4C0-9149C0A31B71}" srcOrd="4" destOrd="0" presId="urn:microsoft.com/office/officeart/2005/8/layout/vList3"/>
    <dgm:cxn modelId="{320B876C-BDF3-2E4C-8846-F6E15A939B59}" type="presParOf" srcId="{EB600FB5-D06C-6A4B-B4C0-9149C0A31B71}" destId="{BA7AE9C0-AFF3-854D-A5A5-568E08B799B1}" srcOrd="0" destOrd="0" presId="urn:microsoft.com/office/officeart/2005/8/layout/vList3"/>
    <dgm:cxn modelId="{4A8F14FD-40C0-C543-B662-1D1A263C23CA}" type="presParOf" srcId="{EB600FB5-D06C-6A4B-B4C0-9149C0A31B71}" destId="{FEB255E7-748E-9842-AE8E-6DC908E6163C}" srcOrd="1" destOrd="0" presId="urn:microsoft.com/office/officeart/2005/8/layout/vList3"/>
    <dgm:cxn modelId="{50DBEF91-44F9-954E-ACA9-EFCBB2E96886}" type="presParOf" srcId="{3BE4C05C-1B48-F548-A801-7D09901E97C1}" destId="{285AFF06-ECD9-CD46-A8B9-81CD177E155F}" srcOrd="5" destOrd="0" presId="urn:microsoft.com/office/officeart/2005/8/layout/vList3"/>
    <dgm:cxn modelId="{B4BCC677-396B-0545-AC46-66AE822D1A4B}" type="presParOf" srcId="{3BE4C05C-1B48-F548-A801-7D09901E97C1}" destId="{6A623701-34EC-FE42-97B0-FE20076074F5}" srcOrd="6" destOrd="0" presId="urn:microsoft.com/office/officeart/2005/8/layout/vList3"/>
    <dgm:cxn modelId="{318694A7-81C2-D946-AC8F-BC514C8D20C8}" type="presParOf" srcId="{6A623701-34EC-FE42-97B0-FE20076074F5}" destId="{AE025D63-1A35-A749-89C9-FDEA19D09E09}" srcOrd="0" destOrd="0" presId="urn:microsoft.com/office/officeart/2005/8/layout/vList3"/>
    <dgm:cxn modelId="{B5B638F5-CD77-A545-B4A4-EEAD8BF118EF}" type="presParOf" srcId="{6A623701-34EC-FE42-97B0-FE20076074F5}" destId="{9FB4EE64-00DA-0848-8A62-08092061A8FE}" srcOrd="1" destOrd="0" presId="urn:microsoft.com/office/officeart/2005/8/layout/vList3"/>
    <dgm:cxn modelId="{EFA9277D-263C-5347-966A-55A565AAFCCF}" type="presParOf" srcId="{3BE4C05C-1B48-F548-A801-7D09901E97C1}" destId="{0CA51DA3-825F-1D45-A3D5-E9D2C1D4908E}" srcOrd="7" destOrd="0" presId="urn:microsoft.com/office/officeart/2005/8/layout/vList3"/>
    <dgm:cxn modelId="{96B4C593-E6EF-3B46-8833-0CE5A516BEFF}" type="presParOf" srcId="{3BE4C05C-1B48-F548-A801-7D09901E97C1}" destId="{7611BFF5-BE1F-9F4A-B2C9-2FF530D6AFAE}" srcOrd="8" destOrd="0" presId="urn:microsoft.com/office/officeart/2005/8/layout/vList3"/>
    <dgm:cxn modelId="{9A4BBAD3-4160-0D44-94A1-14F70169E708}" type="presParOf" srcId="{7611BFF5-BE1F-9F4A-B2C9-2FF530D6AFAE}" destId="{0590C4FC-E25B-9940-9019-D2165F5E4CC6}" srcOrd="0" destOrd="0" presId="urn:microsoft.com/office/officeart/2005/8/layout/vList3"/>
    <dgm:cxn modelId="{F86ABDDF-8B67-5A4E-9B52-B0161A908490}" type="presParOf" srcId="{7611BFF5-BE1F-9F4A-B2C9-2FF530D6AFAE}" destId="{EF8F2BA9-9F75-674A-BEDA-CFCE02B9B562}" srcOrd="1" destOrd="0" presId="urn:microsoft.com/office/officeart/2005/8/layout/vList3"/>
    <dgm:cxn modelId="{3C35BDF2-2BD9-9D42-94C3-607017850ECB}" type="presParOf" srcId="{3BE4C05C-1B48-F548-A801-7D09901E97C1}" destId="{25F2273C-8601-DD45-AE74-BFDA28F8A265}" srcOrd="9" destOrd="0" presId="urn:microsoft.com/office/officeart/2005/8/layout/vList3"/>
    <dgm:cxn modelId="{78E61550-407B-4040-ADC7-C10155056CBE}" type="presParOf" srcId="{3BE4C05C-1B48-F548-A801-7D09901E97C1}" destId="{50F3A76B-73E8-314C-970C-A58033407894}" srcOrd="10" destOrd="0" presId="urn:microsoft.com/office/officeart/2005/8/layout/vList3"/>
    <dgm:cxn modelId="{DAED5705-D8D7-5B46-AA13-D77F52BE75D3}" type="presParOf" srcId="{50F3A76B-73E8-314C-970C-A58033407894}" destId="{59C8FEFE-3F21-474C-AC0C-F031052C4810}" srcOrd="0" destOrd="0" presId="urn:microsoft.com/office/officeart/2005/8/layout/vList3"/>
    <dgm:cxn modelId="{5F1B4F94-42E9-E64E-8A76-24AF3E688D0C}" type="presParOf" srcId="{50F3A76B-73E8-314C-970C-A58033407894}" destId="{E070BDFD-98AD-3C40-A72E-AEAB049FCC8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23707F-8AF1-AD41-AFD2-84B36FA3EA72}">
      <dsp:nvSpPr>
        <dsp:cNvPr id="0" name=""/>
        <dsp:cNvSpPr/>
      </dsp:nvSpPr>
      <dsp:spPr>
        <a:xfrm rot="10800000">
          <a:off x="1697433" y="1469"/>
          <a:ext cx="6021641" cy="722816"/>
        </a:xfrm>
        <a:prstGeom prst="homePlate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8742" tIns="114300" rIns="21336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solidFill>
                <a:schemeClr val="tx1"/>
              </a:solidFill>
            </a:rPr>
            <a:t>Fantasy Genre</a:t>
          </a:r>
        </a:p>
      </dsp:txBody>
      <dsp:txXfrm rot="10800000">
        <a:off x="1878137" y="1469"/>
        <a:ext cx="5840937" cy="722816"/>
      </dsp:txXfrm>
    </dsp:sp>
    <dsp:sp modelId="{A217E36C-4333-4E40-9A04-8F2D5DF580E5}">
      <dsp:nvSpPr>
        <dsp:cNvPr id="0" name=""/>
        <dsp:cNvSpPr/>
      </dsp:nvSpPr>
      <dsp:spPr>
        <a:xfrm>
          <a:off x="1336025" y="1469"/>
          <a:ext cx="722816" cy="72281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D42D18-FAB8-384B-87B7-4B516D87D22E}">
      <dsp:nvSpPr>
        <dsp:cNvPr id="0" name=""/>
        <dsp:cNvSpPr/>
      </dsp:nvSpPr>
      <dsp:spPr>
        <a:xfrm rot="10800000">
          <a:off x="1697433" y="940051"/>
          <a:ext cx="6021641" cy="722816"/>
        </a:xfrm>
        <a:prstGeom prst="homePlate">
          <a:avLst/>
        </a:prstGeom>
        <a:solidFill>
          <a:srgbClr val="A6A6A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8742" tIns="114300" rIns="21336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tx1"/>
              </a:solidFill>
            </a:rPr>
            <a:t>Drama, Comedy, Romance</a:t>
          </a:r>
        </a:p>
      </dsp:txBody>
      <dsp:txXfrm rot="10800000">
        <a:off x="1878137" y="940051"/>
        <a:ext cx="5840937" cy="722816"/>
      </dsp:txXfrm>
    </dsp:sp>
    <dsp:sp modelId="{A5268B09-AAF7-E044-9175-3BED2FD21BA5}">
      <dsp:nvSpPr>
        <dsp:cNvPr id="0" name=""/>
        <dsp:cNvSpPr/>
      </dsp:nvSpPr>
      <dsp:spPr>
        <a:xfrm>
          <a:off x="1336025" y="940051"/>
          <a:ext cx="722816" cy="72281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B255E7-748E-9842-AE8E-6DC908E6163C}">
      <dsp:nvSpPr>
        <dsp:cNvPr id="0" name=""/>
        <dsp:cNvSpPr/>
      </dsp:nvSpPr>
      <dsp:spPr>
        <a:xfrm rot="10800000">
          <a:off x="1697433" y="1878634"/>
          <a:ext cx="6021641" cy="722816"/>
        </a:xfrm>
        <a:prstGeom prst="homePlate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8742" tIns="114300" rIns="213360" bIns="11430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solidFill>
                <a:schemeClr val="tx1"/>
              </a:solidFill>
            </a:rPr>
            <a:t>Production in 2018-2020</a:t>
          </a:r>
        </a:p>
      </dsp:txBody>
      <dsp:txXfrm rot="10800000">
        <a:off x="1878137" y="1878634"/>
        <a:ext cx="5840937" cy="722816"/>
      </dsp:txXfrm>
    </dsp:sp>
    <dsp:sp modelId="{BA7AE9C0-AFF3-854D-A5A5-568E08B799B1}">
      <dsp:nvSpPr>
        <dsp:cNvPr id="0" name=""/>
        <dsp:cNvSpPr/>
      </dsp:nvSpPr>
      <dsp:spPr>
        <a:xfrm>
          <a:off x="1368682" y="1823230"/>
          <a:ext cx="722816" cy="72281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B4EE64-00DA-0848-8A62-08092061A8FE}">
      <dsp:nvSpPr>
        <dsp:cNvPr id="0" name=""/>
        <dsp:cNvSpPr/>
      </dsp:nvSpPr>
      <dsp:spPr>
        <a:xfrm rot="10800000">
          <a:off x="1697433" y="2817216"/>
          <a:ext cx="6021641" cy="722816"/>
        </a:xfrm>
        <a:prstGeom prst="homePlate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8742" tIns="114300" rIns="21336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solidFill>
                <a:schemeClr val="tx1"/>
              </a:solidFill>
            </a:rPr>
            <a:t>Least production in 2020</a:t>
          </a:r>
        </a:p>
      </dsp:txBody>
      <dsp:txXfrm rot="10800000">
        <a:off x="1878137" y="2817216"/>
        <a:ext cx="5840937" cy="722816"/>
      </dsp:txXfrm>
    </dsp:sp>
    <dsp:sp modelId="{AE025D63-1A35-A749-89C9-FDEA19D09E09}">
      <dsp:nvSpPr>
        <dsp:cNvPr id="0" name=""/>
        <dsp:cNvSpPr/>
      </dsp:nvSpPr>
      <dsp:spPr>
        <a:xfrm>
          <a:off x="1336025" y="2817216"/>
          <a:ext cx="722816" cy="722816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8F2BA9-9F75-674A-BEDA-CFCE02B9B562}">
      <dsp:nvSpPr>
        <dsp:cNvPr id="0" name=""/>
        <dsp:cNvSpPr/>
      </dsp:nvSpPr>
      <dsp:spPr>
        <a:xfrm rot="10800000">
          <a:off x="1670766" y="3755798"/>
          <a:ext cx="6021641" cy="722816"/>
        </a:xfrm>
        <a:prstGeom prst="homePlate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8742" tIns="114300" rIns="213360" bIns="11430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solidFill>
                <a:schemeClr val="tx1"/>
              </a:solidFill>
            </a:rPr>
            <a:t>Budget,</a:t>
          </a:r>
          <a:r>
            <a:rPr lang="en-US" sz="3000" kern="1200">
              <a:solidFill>
                <a:schemeClr val="tx1"/>
              </a:solidFill>
              <a:latin typeface="Calibri Light" panose="020F0302020204030204"/>
            </a:rPr>
            <a:t> </a:t>
          </a:r>
          <a:r>
            <a:rPr lang="en-US" sz="3000" kern="1200">
              <a:solidFill>
                <a:schemeClr val="tx1"/>
              </a:solidFill>
            </a:rPr>
            <a:t>Genre,</a:t>
          </a:r>
          <a:r>
            <a:rPr lang="en-US" sz="3000" kern="1200">
              <a:solidFill>
                <a:schemeClr val="tx1"/>
              </a:solidFill>
              <a:latin typeface="Calibri Light" panose="020F0302020204030204"/>
            </a:rPr>
            <a:t> </a:t>
          </a:r>
          <a:r>
            <a:rPr lang="en-US" sz="3000" kern="1200">
              <a:solidFill>
                <a:schemeClr val="tx1"/>
              </a:solidFill>
            </a:rPr>
            <a:t>Production House</a:t>
          </a:r>
        </a:p>
      </dsp:txBody>
      <dsp:txXfrm rot="10800000">
        <a:off x="1851470" y="3755798"/>
        <a:ext cx="5840937" cy="722816"/>
      </dsp:txXfrm>
    </dsp:sp>
    <dsp:sp modelId="{0590C4FC-E25B-9940-9019-D2165F5E4CC6}">
      <dsp:nvSpPr>
        <dsp:cNvPr id="0" name=""/>
        <dsp:cNvSpPr/>
      </dsp:nvSpPr>
      <dsp:spPr>
        <a:xfrm>
          <a:off x="1362691" y="3770692"/>
          <a:ext cx="616150" cy="693029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70BDFD-98AD-3C40-A72E-AEAB049FCC8A}">
      <dsp:nvSpPr>
        <dsp:cNvPr id="0" name=""/>
        <dsp:cNvSpPr/>
      </dsp:nvSpPr>
      <dsp:spPr>
        <a:xfrm rot="10800000">
          <a:off x="1697433" y="4694381"/>
          <a:ext cx="6021641" cy="722816"/>
        </a:xfrm>
        <a:prstGeom prst="homePlate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8742" tIns="114300" rIns="21336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solidFill>
                <a:schemeClr val="tx1"/>
              </a:solidFill>
            </a:rPr>
            <a:t>Our algorithm </a:t>
          </a:r>
        </a:p>
      </dsp:txBody>
      <dsp:txXfrm rot="10800000">
        <a:off x="1878137" y="4694381"/>
        <a:ext cx="5840937" cy="722816"/>
      </dsp:txXfrm>
    </dsp:sp>
    <dsp:sp modelId="{59C8FEFE-3F21-474C-AC0C-F031052C4810}">
      <dsp:nvSpPr>
        <dsp:cNvPr id="0" name=""/>
        <dsp:cNvSpPr/>
      </dsp:nvSpPr>
      <dsp:spPr>
        <a:xfrm>
          <a:off x="1336025" y="4694381"/>
          <a:ext cx="722816" cy="722816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8F3F56-D733-CF41-8C13-595EF3D7D832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945B77-78BF-8643-9F32-4951B75F7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363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45B77-78BF-8643-9F32-4951B75F7C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369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45B77-78BF-8643-9F32-4951B75F7C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974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9bb3aeb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9bb3aeb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Sanket will explain in detail about the process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95027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Fantasy was the highest earning genre by producing about $2.7B for example avatar…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45B77-78BF-8643-9F32-4951B75F7C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64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45B77-78BF-8643-9F32-4951B75F7C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05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Popularity is based on movies’ reviews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45B77-78BF-8643-9F32-4951B75F7C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57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4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41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94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72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742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379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03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424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67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102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121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829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xhere.com/en/photo/1566355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utsource4success.wordpress.com/category/3pl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://moviefail.com/movie-review-the-avenger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natscimedwonders.blogspot.com/2013/07/viewing-wonders-big-with-this-lens.html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17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ree Images : film 5220x2910 - matara - 1566355 - Free ...">
            <a:extLst>
              <a:ext uri="{FF2B5EF4-FFF2-40B4-BE49-F238E27FC236}">
                <a16:creationId xmlns:a16="http://schemas.microsoft.com/office/drawing/2014/main" id="{D866B245-6F0A-6845-B2CB-93674B48F7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396" t="6772" r="28908" b="-1"/>
          <a:stretch/>
        </p:blipFill>
        <p:spPr>
          <a:xfrm>
            <a:off x="3855181" y="10"/>
            <a:ext cx="8462324" cy="6857990"/>
          </a:xfrm>
          <a:prstGeom prst="rect">
            <a:avLst/>
          </a:prstGeom>
        </p:spPr>
      </p:pic>
      <p:sp>
        <p:nvSpPr>
          <p:cNvPr id="16" name="Rectangle 1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F1C1B74-41E4-4A39-819E-DC2369610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029" y="4576141"/>
            <a:ext cx="11251316" cy="15567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000" b="1" dirty="0">
                <a:ea typeface="+mj-lt"/>
                <a:cs typeface="+mj-lt"/>
              </a:rPr>
              <a:t>Antonio </a:t>
            </a:r>
            <a:r>
              <a:rPr lang="en-US" sz="2000" b="1" dirty="0" err="1">
                <a:ea typeface="+mj-lt"/>
                <a:cs typeface="+mj-lt"/>
              </a:rPr>
              <a:t>Reybol</a:t>
            </a:r>
            <a:r>
              <a:rPr lang="en-US" sz="2000" b="1" dirty="0">
                <a:ea typeface="+mj-lt"/>
                <a:cs typeface="+mj-lt"/>
              </a:rPr>
              <a:t> Jr| Apurva Sharma|</a:t>
            </a:r>
            <a:br>
              <a:rPr lang="en-US" sz="2000" b="1" dirty="0">
                <a:ea typeface="+mj-lt"/>
                <a:cs typeface="+mj-lt"/>
              </a:rPr>
            </a:br>
            <a:r>
              <a:rPr lang="en-US" sz="2000" b="1" dirty="0" err="1">
                <a:ea typeface="+mj-lt"/>
                <a:cs typeface="+mj-lt"/>
              </a:rPr>
              <a:t>Klejsierta</a:t>
            </a:r>
            <a:r>
              <a:rPr lang="en-US" sz="2000" b="1" dirty="0">
                <a:ea typeface="+mj-lt"/>
                <a:cs typeface="+mj-lt"/>
              </a:rPr>
              <a:t> </a:t>
            </a:r>
            <a:r>
              <a:rPr lang="en-US" sz="2000" b="1" dirty="0" err="1">
                <a:ea typeface="+mj-lt"/>
                <a:cs typeface="+mj-lt"/>
              </a:rPr>
              <a:t>Xhumari</a:t>
            </a:r>
            <a:r>
              <a:rPr lang="en-US" sz="2000" b="1" dirty="0">
                <a:ea typeface="+mj-lt"/>
                <a:cs typeface="+mj-lt"/>
              </a:rPr>
              <a:t> | Laura </a:t>
            </a:r>
            <a:r>
              <a:rPr lang="en-US" sz="2000" b="1" dirty="0" err="1">
                <a:ea typeface="+mj-lt"/>
                <a:cs typeface="+mj-lt"/>
              </a:rPr>
              <a:t>Pacas</a:t>
            </a:r>
            <a:r>
              <a:rPr lang="en-US" sz="2000" b="1" dirty="0">
                <a:ea typeface="+mj-lt"/>
                <a:cs typeface="+mj-lt"/>
              </a:rPr>
              <a:t> </a:t>
            </a:r>
            <a:br>
              <a:rPr lang="en-US" dirty="0"/>
            </a:br>
            <a:r>
              <a:rPr lang="en-US" sz="2000" b="1" dirty="0">
                <a:ea typeface="+mj-lt"/>
                <a:cs typeface="+mj-lt"/>
              </a:rPr>
              <a:t>Samantha Wang | Zi Jian Zheng</a:t>
            </a:r>
            <a:endParaRPr lang="en-US" sz="2000" b="1" dirty="0">
              <a:cs typeface="Calibri Light"/>
            </a:endParaRPr>
          </a:p>
          <a:p>
            <a:pPr algn="l"/>
            <a:endParaRPr lang="en-US" sz="2000" dirty="0">
              <a:cs typeface="Calibri Light"/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781AEAE-F459-43A5-AC3B-8D0846C3B5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40" y="2000250"/>
            <a:ext cx="4663627" cy="82530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000" dirty="0">
                <a:latin typeface="Broadway"/>
                <a:cs typeface="Calibri"/>
              </a:rPr>
              <a:t>Movie Matrix</a:t>
            </a:r>
          </a:p>
          <a:p>
            <a:pPr algn="l"/>
            <a:endParaRPr lang="en-US" sz="4000" dirty="0">
              <a:latin typeface="Broadway"/>
              <a:cs typeface="Calibri"/>
            </a:endParaRPr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B0476D-1C98-48F3-B28A-E3C894C6289A}"/>
              </a:ext>
            </a:extLst>
          </p:cNvPr>
          <p:cNvSpPr/>
          <p:nvPr/>
        </p:nvSpPr>
        <p:spPr>
          <a:xfrm>
            <a:off x="90457" y="286675"/>
            <a:ext cx="2693736" cy="825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4FE5E-705F-4687-B092-771F16B26E4B}"/>
              </a:ext>
            </a:extLst>
          </p:cNvPr>
          <p:cNvSpPr txBox="1"/>
          <p:nvPr/>
        </p:nvSpPr>
        <p:spPr>
          <a:xfrm>
            <a:off x="396240" y="4112441"/>
            <a:ext cx="61569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latin typeface="Broadway"/>
                <a:cs typeface="Calibri"/>
              </a:rPr>
              <a:t>Team </a:t>
            </a:r>
            <a:r>
              <a:rPr lang="en-US" sz="2000" dirty="0" err="1">
                <a:latin typeface="Broadway"/>
                <a:cs typeface="Calibri"/>
              </a:rPr>
              <a:t>Mediax</a:t>
            </a:r>
            <a:endParaRPr lang="en-US" sz="2000" dirty="0">
              <a:latin typeface="Broadway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3231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3" name="Google Shape;182;p24">
            <a:extLst>
              <a:ext uri="{FF2B5EF4-FFF2-40B4-BE49-F238E27FC236}">
                <a16:creationId xmlns:a16="http://schemas.microsoft.com/office/drawing/2014/main" id="{683AD626-D28C-AB4C-B75D-24014D9E6C87}"/>
              </a:ext>
            </a:extLst>
          </p:cNvPr>
          <p:cNvPicPr preferRelativeResize="0"/>
          <p:nvPr/>
        </p:nvPicPr>
        <p:blipFill rotWithShape="1">
          <a:blip r:embed="rId2"/>
          <a:srcRect r="1" b="8218"/>
          <a:stretch/>
        </p:blipFill>
        <p:spPr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1211564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0A14F2C-5E0B-E04E-856A-E20FAEC9B47B}"/>
              </a:ext>
            </a:extLst>
          </p:cNvPr>
          <p:cNvSpPr txBox="1">
            <a:spLocks/>
          </p:cNvSpPr>
          <p:nvPr/>
        </p:nvSpPr>
        <p:spPr>
          <a:xfrm>
            <a:off x="4371923" y="62605"/>
            <a:ext cx="6413677" cy="9397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>
                <a:solidFill>
                  <a:schemeClr val="bg1"/>
                </a:solidFill>
              </a:rPr>
              <a:t>Data Visualization</a:t>
            </a:r>
            <a:endParaRPr lang="en-US" sz="340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80FABD-1419-0A4F-B672-9C09E195AB52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2192000" cy="100236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u="sng" dirty="0">
                <a:solidFill>
                  <a:schemeClr val="bg1"/>
                </a:solidFill>
              </a:rPr>
              <a:t>Appendix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4CCC1D-F790-4006-8BEE-47DE0327E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522" y="1238491"/>
            <a:ext cx="6030989" cy="555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01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6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8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A1D1909-5F1D-D24D-84EA-3D2234CBB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4595" y="1981623"/>
            <a:ext cx="5561931" cy="43917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4000" b="1" u="sng" dirty="0">
                <a:solidFill>
                  <a:schemeClr val="bg1"/>
                </a:solidFill>
                <a:latin typeface="+mj-lt"/>
              </a:rPr>
              <a:t>Mission Statement</a:t>
            </a:r>
            <a:endParaRPr lang="en-US" sz="4000" b="1" u="sng" dirty="0">
              <a:solidFill>
                <a:schemeClr val="bg1"/>
              </a:solidFill>
              <a:latin typeface="+mj-lt"/>
              <a:cs typeface="Calibri Light"/>
            </a:endParaRPr>
          </a:p>
          <a:p>
            <a:endParaRPr lang="en-US" sz="2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600" dirty="0">
                <a:solidFill>
                  <a:schemeClr val="bg1"/>
                </a:solidFill>
              </a:rPr>
              <a:t>Our goal is to analyze what attributes contribute to a movie's revenue based on multiple variables, to help movie makers create high revenue movies</a:t>
            </a:r>
            <a:endParaRPr lang="en-US" sz="26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3C8019B-3985-409B-9B87-494B974EE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85A4DB3-61AA-49A1-85A9-B3397CD51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1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Rectangle 1">
            <a:extLst>
              <a:ext uri="{FF2B5EF4-FFF2-40B4-BE49-F238E27FC236}">
                <a16:creationId xmlns:a16="http://schemas.microsoft.com/office/drawing/2014/main" id="{C94DB5E8-8538-4979-BACA-E9A7ABD25043}"/>
              </a:ext>
            </a:extLst>
          </p:cNvPr>
          <p:cNvSpPr/>
          <p:nvPr/>
        </p:nvSpPr>
        <p:spPr>
          <a:xfrm>
            <a:off x="8773266" y="3506528"/>
            <a:ext cx="3421653" cy="33418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3PL | Outsourcing for success">
            <a:extLst>
              <a:ext uri="{FF2B5EF4-FFF2-40B4-BE49-F238E27FC236}">
                <a16:creationId xmlns:a16="http://schemas.microsoft.com/office/drawing/2014/main" id="{1D665128-FA05-DE47-8A82-FA43B29134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7428" r="7571" b="-1"/>
          <a:stretch/>
        </p:blipFill>
        <p:spPr>
          <a:xfrm>
            <a:off x="7252709" y="1981623"/>
            <a:ext cx="4793109" cy="4793109"/>
          </a:xfrm>
          <a:custGeom>
            <a:avLst/>
            <a:gdLst/>
            <a:ahLst/>
            <a:cxnLst/>
            <a:rect l="l" t="t" r="r" b="b"/>
            <a:pathLst>
              <a:path w="2452978" h="2452978">
                <a:moveTo>
                  <a:pt x="1226489" y="0"/>
                </a:moveTo>
                <a:cubicBezTo>
                  <a:pt x="1903860" y="0"/>
                  <a:pt x="2452978" y="549118"/>
                  <a:pt x="2452978" y="1226489"/>
                </a:cubicBezTo>
                <a:cubicBezTo>
                  <a:pt x="2452978" y="1903860"/>
                  <a:pt x="1903860" y="2452978"/>
                  <a:pt x="1226489" y="2452978"/>
                </a:cubicBezTo>
                <a:cubicBezTo>
                  <a:pt x="549118" y="2452978"/>
                  <a:pt x="0" y="1903860"/>
                  <a:pt x="0" y="1226489"/>
                </a:cubicBezTo>
                <a:cubicBezTo>
                  <a:pt x="0" y="549118"/>
                  <a:pt x="549118" y="0"/>
                  <a:pt x="122648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27361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he Avengers • Movie Review">
            <a:extLst>
              <a:ext uri="{FF2B5EF4-FFF2-40B4-BE49-F238E27FC236}">
                <a16:creationId xmlns:a16="http://schemas.microsoft.com/office/drawing/2014/main" id="{D8A2F9DD-1EF9-3841-B7D9-DD9E336366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7697" r="35364" b="1394"/>
          <a:stretch/>
        </p:blipFill>
        <p:spPr>
          <a:xfrm>
            <a:off x="4159550" y="10"/>
            <a:ext cx="8043823" cy="685799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598786" y="982973"/>
            <a:ext cx="4023360" cy="78803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r>
              <a:rPr lang="en-US" sz="4800" b="1" u="sng"/>
              <a:t>Solution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6055D7-3C8D-0549-A6A1-9923C5C789C2}"/>
              </a:ext>
            </a:extLst>
          </p:cNvPr>
          <p:cNvSpPr txBox="1"/>
          <p:nvPr/>
        </p:nvSpPr>
        <p:spPr>
          <a:xfrm>
            <a:off x="9751909" y="6657945"/>
            <a:ext cx="244009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://moviefail.com/movie-review-the-avenger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34E988-1D55-47CD-835C-201F80C6BF00}"/>
              </a:ext>
            </a:extLst>
          </p:cNvPr>
          <p:cNvSpPr/>
          <p:nvPr/>
        </p:nvSpPr>
        <p:spPr>
          <a:xfrm>
            <a:off x="252950" y="4469672"/>
            <a:ext cx="4420083" cy="1947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4294967295"/>
          </p:nvPr>
        </p:nvSpPr>
        <p:spPr>
          <a:xfrm>
            <a:off x="573511" y="1772755"/>
            <a:ext cx="3798888" cy="389716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Autofit/>
          </a:bodyPr>
          <a:lstStyle/>
          <a:p>
            <a:pPr marL="0">
              <a:spcBef>
                <a:spcPts val="0"/>
              </a:spcBef>
            </a:pPr>
            <a:endParaRPr lang="en-US" sz="2400" b="1" dirty="0">
              <a:cs typeface="Calibri"/>
            </a:endParaRPr>
          </a:p>
          <a:p>
            <a:pPr marL="0" indent="0">
              <a:spcBef>
                <a:spcPts val="1758"/>
              </a:spcBef>
              <a:buClr>
                <a:srgbClr val="000000"/>
              </a:buClr>
              <a:buSzPts val="2400"/>
              <a:buNone/>
            </a:pPr>
            <a:r>
              <a:rPr lang="en-US" sz="2400" dirty="0"/>
              <a:t>Provide users detailed analyses of top selling movies and their info</a:t>
            </a:r>
            <a:endParaRPr lang="en-US" sz="2400" dirty="0">
              <a:cs typeface="Calibri"/>
            </a:endParaRPr>
          </a:p>
          <a:p>
            <a:pPr marL="0" indent="0">
              <a:spcBef>
                <a:spcPts val="1758"/>
              </a:spcBef>
              <a:buClr>
                <a:srgbClr val="000000"/>
              </a:buClr>
              <a:buSzPts val="2400"/>
              <a:buNone/>
            </a:pPr>
            <a:r>
              <a:rPr lang="en-US" sz="2400" dirty="0"/>
              <a:t>Correlation Matrix: Find correlations among revenue and other factors</a:t>
            </a:r>
            <a:endParaRPr lang="en-US" sz="2400" dirty="0">
              <a:cs typeface="Calibri"/>
            </a:endParaRPr>
          </a:p>
          <a:p>
            <a:pPr marL="0" indent="0">
              <a:spcBef>
                <a:spcPts val="1758"/>
              </a:spcBef>
              <a:buClr>
                <a:srgbClr val="000000"/>
              </a:buClr>
              <a:buSzPts val="2400"/>
              <a:buNone/>
            </a:pPr>
            <a:r>
              <a:rPr lang="en-US" sz="2400" dirty="0"/>
              <a:t>Linear Regression Model: Predict movie revenues</a:t>
            </a:r>
            <a:endParaRPr lang="en-US" sz="2400" dirty="0">
              <a:cs typeface="Calibri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21E120-FC29-4D06-81F8-AB2FF0F054B7}"/>
              </a:ext>
            </a:extLst>
          </p:cNvPr>
          <p:cNvSpPr/>
          <p:nvPr/>
        </p:nvSpPr>
        <p:spPr>
          <a:xfrm>
            <a:off x="348974" y="2452756"/>
            <a:ext cx="132522" cy="13252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1652C10-7678-46D3-A539-FBF88539D33D}"/>
              </a:ext>
            </a:extLst>
          </p:cNvPr>
          <p:cNvSpPr/>
          <p:nvPr/>
        </p:nvSpPr>
        <p:spPr>
          <a:xfrm>
            <a:off x="343452" y="3623364"/>
            <a:ext cx="132522" cy="13252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1B28CB3-00BC-4C67-A968-2EA30E546384}"/>
              </a:ext>
            </a:extLst>
          </p:cNvPr>
          <p:cNvSpPr/>
          <p:nvPr/>
        </p:nvSpPr>
        <p:spPr>
          <a:xfrm>
            <a:off x="343452" y="4827103"/>
            <a:ext cx="132522" cy="13252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66C21A-A3C9-424B-BCD4-36483E007198}"/>
              </a:ext>
            </a:extLst>
          </p:cNvPr>
          <p:cNvSpPr/>
          <p:nvPr/>
        </p:nvSpPr>
        <p:spPr>
          <a:xfrm>
            <a:off x="254701" y="571324"/>
            <a:ext cx="2245595" cy="3155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158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0A14F2C-5E0B-E04E-856A-E20FAEC9B47B}"/>
              </a:ext>
            </a:extLst>
          </p:cNvPr>
          <p:cNvSpPr txBox="1">
            <a:spLocks/>
          </p:cNvSpPr>
          <p:nvPr/>
        </p:nvSpPr>
        <p:spPr>
          <a:xfrm>
            <a:off x="4371923" y="62605"/>
            <a:ext cx="6413677" cy="9397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solidFill>
                  <a:schemeClr val="bg1"/>
                </a:solidFill>
              </a:rPr>
              <a:t>Data Visualization</a:t>
            </a:r>
            <a:endParaRPr lang="en-US" sz="3400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80FABD-1419-0A4F-B672-9C09E195AB52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2192000" cy="100236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u="sng" dirty="0">
                <a:solidFill>
                  <a:schemeClr val="bg1"/>
                </a:solidFill>
              </a:rPr>
              <a:t>Data Visualization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C55A51-7AD6-4525-A80E-FD2BBB90D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16" y="1370651"/>
            <a:ext cx="5247675" cy="5082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FFB3A4-8BBC-4BF6-97B3-F81B12603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085" y="1370651"/>
            <a:ext cx="6167099" cy="495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48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378E7404-8DE9-FD40-9C9F-19C1797C6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601" y="1169784"/>
            <a:ext cx="7474937" cy="561814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C40E2AE-43B8-0740-9FAF-E4C1ED556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075" y="167417"/>
            <a:ext cx="9492049" cy="58634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5C7BA48-8772-5D4E-B575-2A29F87D465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0236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u="sng" dirty="0">
                <a:solidFill>
                  <a:schemeClr val="bg1"/>
                </a:solidFill>
              </a:rPr>
              <a:t>Correlation Matrix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59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1062945-B2F6-6B47-B6C6-121980FC06AE}"/>
              </a:ext>
            </a:extLst>
          </p:cNvPr>
          <p:cNvSpPr txBox="1">
            <a:spLocks/>
          </p:cNvSpPr>
          <p:nvPr/>
        </p:nvSpPr>
        <p:spPr>
          <a:xfrm>
            <a:off x="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u="sng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9EBB62-59BF-D94E-8424-0554CBA7C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1126420"/>
            <a:ext cx="7572375" cy="573158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0A43F69-51EB-0446-B83E-E68DB449D8BC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2192000" cy="100236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u="sng" dirty="0">
                <a:solidFill>
                  <a:schemeClr val="bg1"/>
                </a:solidFill>
              </a:rPr>
              <a:t>Model Performance R</a:t>
            </a:r>
            <a:r>
              <a:rPr lang="en-US" sz="5400" b="1" u="sng" baseline="30000" dirty="0">
                <a:solidFill>
                  <a:schemeClr val="bg1"/>
                </a:solidFill>
              </a:rPr>
              <a:t>2 </a:t>
            </a:r>
            <a:r>
              <a:rPr lang="en-US" sz="5400" b="1" u="sng" dirty="0">
                <a:solidFill>
                  <a:schemeClr val="bg1"/>
                </a:solidFill>
              </a:rPr>
              <a:t>- 82.20%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014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B9578-BEAE-40D6-B86B-E718893EF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3792" y="45446"/>
            <a:ext cx="5239180" cy="845356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rgbClr val="FFFFFF"/>
                </a:solidFill>
                <a:cs typeface="Posterama"/>
              </a:rPr>
              <a:t>User </a:t>
            </a:r>
            <a:r>
              <a:rPr lang="en-US" sz="3200" b="1">
                <a:solidFill>
                  <a:srgbClr val="FFFFFF"/>
                </a:solidFill>
                <a:cs typeface="Posterama"/>
              </a:rPr>
              <a:t>interactive</a:t>
            </a:r>
            <a:r>
              <a:rPr lang="en-US" sz="3200">
                <a:solidFill>
                  <a:srgbClr val="FFFFFF"/>
                </a:solidFill>
                <a:cs typeface="Posterama"/>
              </a:rPr>
              <a:t> </a:t>
            </a:r>
            <a:endParaRPr lang="en-US" sz="32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12FB36-EF42-42B0-917B-EE3BE03CD9D1}"/>
              </a:ext>
            </a:extLst>
          </p:cNvPr>
          <p:cNvSpPr txBox="1"/>
          <p:nvPr/>
        </p:nvSpPr>
        <p:spPr>
          <a:xfrm>
            <a:off x="4856865" y="6237310"/>
            <a:ext cx="5980563" cy="58477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Providing users with suggestions on movies to watch based on desired language and popularity</a:t>
            </a:r>
            <a:endParaRPr lang="en-US" sz="1600" dirty="0">
              <a:cs typeface="Calibri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0A94825-2860-4641-A43B-1ED2B687A76D}"/>
              </a:ext>
            </a:extLst>
          </p:cNvPr>
          <p:cNvGrpSpPr/>
          <p:nvPr/>
        </p:nvGrpSpPr>
        <p:grpSpPr>
          <a:xfrm>
            <a:off x="4822235" y="2249266"/>
            <a:ext cx="6049822" cy="3870934"/>
            <a:chOff x="4787607" y="1203986"/>
            <a:chExt cx="6049822" cy="3870934"/>
          </a:xfrm>
        </p:grpSpPr>
        <p:pic>
          <p:nvPicPr>
            <p:cNvPr id="4" name="Picture 4" descr="Text&#10;&#10;Description automatically generated">
              <a:extLst>
                <a:ext uri="{FF2B5EF4-FFF2-40B4-BE49-F238E27FC236}">
                  <a16:creationId xmlns:a16="http://schemas.microsoft.com/office/drawing/2014/main" id="{564BB919-5D93-432C-8DAE-4F79F9A64D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4" b="22468"/>
            <a:stretch/>
          </p:blipFill>
          <p:spPr>
            <a:xfrm>
              <a:off x="4787607" y="1203986"/>
              <a:ext cx="6049822" cy="3870934"/>
            </a:xfrm>
            <a:prstGeom prst="rect">
              <a:avLst/>
            </a:prstGeom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ACE6B61-4CE8-4148-8DB3-CF24E346D191}"/>
                </a:ext>
              </a:extLst>
            </p:cNvPr>
            <p:cNvSpPr/>
            <p:nvPr/>
          </p:nvSpPr>
          <p:spPr>
            <a:xfrm>
              <a:off x="4822237" y="1563964"/>
              <a:ext cx="1117215" cy="187739"/>
            </a:xfrm>
            <a:prstGeom prst="round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D4CB4797-FA74-7347-A778-40CEE5B4969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0236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u="sng" dirty="0">
                <a:solidFill>
                  <a:schemeClr val="bg1"/>
                </a:solidFill>
              </a:rPr>
              <a:t>User Interactive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C0DB9A-CB39-4D5C-9617-571ACA26338A}"/>
              </a:ext>
            </a:extLst>
          </p:cNvPr>
          <p:cNvSpPr txBox="1"/>
          <p:nvPr/>
        </p:nvSpPr>
        <p:spPr>
          <a:xfrm>
            <a:off x="674502" y="2609244"/>
            <a:ext cx="3964499" cy="230832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Input: "Learn more about movies in specific language"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24292E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Output: list of movies in selected language, preliminary information, and recommended movies in specified language based on popularity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18FFF0-6F76-4191-B577-EF4EF729D7FA}"/>
              </a:ext>
            </a:extLst>
          </p:cNvPr>
          <p:cNvSpPr txBox="1"/>
          <p:nvPr/>
        </p:nvSpPr>
        <p:spPr>
          <a:xfrm>
            <a:off x="673120" y="1333429"/>
            <a:ext cx="3965881" cy="58477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4292E"/>
                </a:solidFill>
                <a:effectLst/>
                <a:latin typeface="-apple-system"/>
              </a:rPr>
              <a:t>Input: "Enter movie title of interest"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4292E"/>
                </a:solidFill>
                <a:effectLst/>
                <a:latin typeface="-apple-system"/>
              </a:rPr>
              <a:t>Output: movie's description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42CD5B1-A544-4B68-84EA-CDA84CCBC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9826" y="1199994"/>
            <a:ext cx="6052231" cy="932163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FA70E07-382C-4AF4-83A6-92D902AD2BE2}"/>
              </a:ext>
            </a:extLst>
          </p:cNvPr>
          <p:cNvSpPr/>
          <p:nvPr/>
        </p:nvSpPr>
        <p:spPr>
          <a:xfrm>
            <a:off x="4819826" y="1486849"/>
            <a:ext cx="1435577" cy="167145"/>
          </a:xfrm>
          <a:prstGeom prst="round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A146B4A-BDBE-4BC7-B7E2-B10C962579FE}"/>
              </a:ext>
            </a:extLst>
          </p:cNvPr>
          <p:cNvSpPr/>
          <p:nvPr/>
        </p:nvSpPr>
        <p:spPr>
          <a:xfrm>
            <a:off x="4902585" y="4819044"/>
            <a:ext cx="5775575" cy="552107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430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799EA22-3873-4F77-AD08-04D4C6BBFAC4}"/>
              </a:ext>
            </a:extLst>
          </p:cNvPr>
          <p:cNvGrpSpPr/>
          <p:nvPr/>
        </p:nvGrpSpPr>
        <p:grpSpPr>
          <a:xfrm>
            <a:off x="5653849" y="1149485"/>
            <a:ext cx="6021642" cy="5412942"/>
            <a:chOff x="5653849" y="1149485"/>
            <a:chExt cx="6021642" cy="5412942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57C4F032-7EAC-4001-81B1-71824DDBBBA5}"/>
                </a:ext>
              </a:extLst>
            </p:cNvPr>
            <p:cNvSpPr/>
            <p:nvPr/>
          </p:nvSpPr>
          <p:spPr>
            <a:xfrm rot="21600000">
              <a:off x="5653849" y="1149485"/>
              <a:ext cx="6021641" cy="873898"/>
            </a:xfrm>
            <a:custGeom>
              <a:avLst/>
              <a:gdLst>
                <a:gd name="connsiteX0" fmla="*/ 0 w 6021641"/>
                <a:gd name="connsiteY0" fmla="*/ 0 h 873896"/>
                <a:gd name="connsiteX1" fmla="*/ 5584693 w 6021641"/>
                <a:gd name="connsiteY1" fmla="*/ 0 h 873896"/>
                <a:gd name="connsiteX2" fmla="*/ 6021641 w 6021641"/>
                <a:gd name="connsiteY2" fmla="*/ 436948 h 873896"/>
                <a:gd name="connsiteX3" fmla="*/ 5584693 w 6021641"/>
                <a:gd name="connsiteY3" fmla="*/ 873896 h 873896"/>
                <a:gd name="connsiteX4" fmla="*/ 0 w 6021641"/>
                <a:gd name="connsiteY4" fmla="*/ 873896 h 873896"/>
                <a:gd name="connsiteX5" fmla="*/ 0 w 6021641"/>
                <a:gd name="connsiteY5" fmla="*/ 0 h 87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21641" h="873896">
                  <a:moveTo>
                    <a:pt x="6021641" y="873895"/>
                  </a:moveTo>
                  <a:lnTo>
                    <a:pt x="436948" y="873895"/>
                  </a:lnTo>
                  <a:lnTo>
                    <a:pt x="0" y="436948"/>
                  </a:lnTo>
                  <a:lnTo>
                    <a:pt x="436948" y="1"/>
                  </a:lnTo>
                  <a:lnTo>
                    <a:pt x="6021641" y="1"/>
                  </a:lnTo>
                  <a:lnTo>
                    <a:pt x="6021641" y="873895"/>
                  </a:lnTo>
                  <a:close/>
                </a:path>
              </a:pathLst>
            </a:custGeom>
            <a:solidFill>
              <a:srgbClr val="A6A6A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3838" tIns="91441" rIns="170688" bIns="91441" numCol="1" spcCol="1270" anchor="ctr" anchorCtr="0">
              <a:noAutofit/>
            </a:bodyPr>
            <a:lstStyle/>
            <a:p>
              <a:pPr marL="0" lvl="0" indent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2 Data sets (IMDB, Metadata)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EE5D7DA-E429-4AA4-AE28-A5E73EF1BD67}"/>
                </a:ext>
              </a:extLst>
            </p:cNvPr>
            <p:cNvSpPr/>
            <p:nvPr/>
          </p:nvSpPr>
          <p:spPr>
            <a:xfrm rot="21600000">
              <a:off x="5653849" y="2284246"/>
              <a:ext cx="6021641" cy="873898"/>
            </a:xfrm>
            <a:custGeom>
              <a:avLst/>
              <a:gdLst>
                <a:gd name="connsiteX0" fmla="*/ 0 w 6021641"/>
                <a:gd name="connsiteY0" fmla="*/ 0 h 873896"/>
                <a:gd name="connsiteX1" fmla="*/ 5584693 w 6021641"/>
                <a:gd name="connsiteY1" fmla="*/ 0 h 873896"/>
                <a:gd name="connsiteX2" fmla="*/ 6021641 w 6021641"/>
                <a:gd name="connsiteY2" fmla="*/ 436948 h 873896"/>
                <a:gd name="connsiteX3" fmla="*/ 5584693 w 6021641"/>
                <a:gd name="connsiteY3" fmla="*/ 873896 h 873896"/>
                <a:gd name="connsiteX4" fmla="*/ 0 w 6021641"/>
                <a:gd name="connsiteY4" fmla="*/ 873896 h 873896"/>
                <a:gd name="connsiteX5" fmla="*/ 0 w 6021641"/>
                <a:gd name="connsiteY5" fmla="*/ 0 h 87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21641" h="873896">
                  <a:moveTo>
                    <a:pt x="6021641" y="873895"/>
                  </a:moveTo>
                  <a:lnTo>
                    <a:pt x="436948" y="873895"/>
                  </a:lnTo>
                  <a:lnTo>
                    <a:pt x="0" y="436948"/>
                  </a:lnTo>
                  <a:lnTo>
                    <a:pt x="436948" y="1"/>
                  </a:lnTo>
                  <a:lnTo>
                    <a:pt x="6021641" y="1"/>
                  </a:lnTo>
                  <a:lnTo>
                    <a:pt x="6021641" y="873895"/>
                  </a:lnTo>
                  <a:close/>
                </a:path>
              </a:pathLst>
            </a:custGeom>
            <a:solidFill>
              <a:srgbClr val="A6A6A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3838" tIns="91441" rIns="170688" bIns="91441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130,000 Rows, 46 columns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B6144E2-1D73-45E6-9911-05EF5DA66690}"/>
                </a:ext>
              </a:extLst>
            </p:cNvPr>
            <p:cNvSpPr/>
            <p:nvPr/>
          </p:nvSpPr>
          <p:spPr>
            <a:xfrm rot="21600000">
              <a:off x="5653849" y="3419008"/>
              <a:ext cx="6021641" cy="873897"/>
            </a:xfrm>
            <a:custGeom>
              <a:avLst/>
              <a:gdLst>
                <a:gd name="connsiteX0" fmla="*/ 0 w 6021641"/>
                <a:gd name="connsiteY0" fmla="*/ 0 h 873896"/>
                <a:gd name="connsiteX1" fmla="*/ 5584693 w 6021641"/>
                <a:gd name="connsiteY1" fmla="*/ 0 h 873896"/>
                <a:gd name="connsiteX2" fmla="*/ 6021641 w 6021641"/>
                <a:gd name="connsiteY2" fmla="*/ 436948 h 873896"/>
                <a:gd name="connsiteX3" fmla="*/ 5584693 w 6021641"/>
                <a:gd name="connsiteY3" fmla="*/ 873896 h 873896"/>
                <a:gd name="connsiteX4" fmla="*/ 0 w 6021641"/>
                <a:gd name="connsiteY4" fmla="*/ 873896 h 873896"/>
                <a:gd name="connsiteX5" fmla="*/ 0 w 6021641"/>
                <a:gd name="connsiteY5" fmla="*/ 0 h 87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21641" h="873896">
                  <a:moveTo>
                    <a:pt x="6021641" y="873895"/>
                  </a:moveTo>
                  <a:lnTo>
                    <a:pt x="436948" y="873895"/>
                  </a:lnTo>
                  <a:lnTo>
                    <a:pt x="0" y="436948"/>
                  </a:lnTo>
                  <a:lnTo>
                    <a:pt x="436948" y="1"/>
                  </a:lnTo>
                  <a:lnTo>
                    <a:pt x="6021641" y="1"/>
                  </a:lnTo>
                  <a:lnTo>
                    <a:pt x="6021641" y="873895"/>
                  </a:lnTo>
                  <a:close/>
                </a:path>
              </a:pathLst>
            </a:custGeom>
            <a:solidFill>
              <a:srgbClr val="A6A6A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3838" tIns="91441" rIns="170688" bIns="91439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Unique Id- IMDB_ID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B193120-2623-4E78-82B0-B8700AEE9B00}"/>
                </a:ext>
              </a:extLst>
            </p:cNvPr>
            <p:cNvSpPr/>
            <p:nvPr/>
          </p:nvSpPr>
          <p:spPr>
            <a:xfrm rot="21600000">
              <a:off x="5653849" y="4553769"/>
              <a:ext cx="6021641" cy="873897"/>
            </a:xfrm>
            <a:custGeom>
              <a:avLst/>
              <a:gdLst>
                <a:gd name="connsiteX0" fmla="*/ 0 w 6021641"/>
                <a:gd name="connsiteY0" fmla="*/ 0 h 873896"/>
                <a:gd name="connsiteX1" fmla="*/ 5584693 w 6021641"/>
                <a:gd name="connsiteY1" fmla="*/ 0 h 873896"/>
                <a:gd name="connsiteX2" fmla="*/ 6021641 w 6021641"/>
                <a:gd name="connsiteY2" fmla="*/ 436948 h 873896"/>
                <a:gd name="connsiteX3" fmla="*/ 5584693 w 6021641"/>
                <a:gd name="connsiteY3" fmla="*/ 873896 h 873896"/>
                <a:gd name="connsiteX4" fmla="*/ 0 w 6021641"/>
                <a:gd name="connsiteY4" fmla="*/ 873896 h 873896"/>
                <a:gd name="connsiteX5" fmla="*/ 0 w 6021641"/>
                <a:gd name="connsiteY5" fmla="*/ 0 h 87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21641" h="873896">
                  <a:moveTo>
                    <a:pt x="6021641" y="873895"/>
                  </a:moveTo>
                  <a:lnTo>
                    <a:pt x="436948" y="873895"/>
                  </a:lnTo>
                  <a:lnTo>
                    <a:pt x="0" y="436948"/>
                  </a:lnTo>
                  <a:lnTo>
                    <a:pt x="436948" y="1"/>
                  </a:lnTo>
                  <a:lnTo>
                    <a:pt x="6021641" y="1"/>
                  </a:lnTo>
                  <a:lnTo>
                    <a:pt x="6021641" y="873895"/>
                  </a:lnTo>
                  <a:close/>
                </a:path>
              </a:pathLst>
            </a:custGeom>
            <a:solidFill>
              <a:srgbClr val="A6A6A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3838" tIns="91441" rIns="170688" bIns="91439" numCol="1" spcCol="1270" anchor="ctr" anchorCtr="0">
              <a:noAutofit/>
            </a:bodyPr>
            <a:lstStyle/>
            <a:p>
              <a:pPr marL="0" lvl="0" indent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Pandas, </a:t>
              </a:r>
              <a:r>
                <a:rPr lang="en-US" sz="2400" kern="1200" dirty="0" err="1"/>
                <a:t>sklearn</a:t>
              </a:r>
              <a:r>
                <a:rPr lang="en-US" sz="2400" kern="1200" dirty="0"/>
                <a:t>, seaborn, regression, matplotlib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E54741E-9779-4971-B8FC-8F7687829A16}"/>
                </a:ext>
              </a:extLst>
            </p:cNvPr>
            <p:cNvSpPr/>
            <p:nvPr/>
          </p:nvSpPr>
          <p:spPr>
            <a:xfrm rot="21600000">
              <a:off x="5653849" y="5688530"/>
              <a:ext cx="6021642" cy="873897"/>
            </a:xfrm>
            <a:custGeom>
              <a:avLst/>
              <a:gdLst>
                <a:gd name="connsiteX0" fmla="*/ 0 w 6021641"/>
                <a:gd name="connsiteY0" fmla="*/ 0 h 873896"/>
                <a:gd name="connsiteX1" fmla="*/ 5584693 w 6021641"/>
                <a:gd name="connsiteY1" fmla="*/ 0 h 873896"/>
                <a:gd name="connsiteX2" fmla="*/ 6021641 w 6021641"/>
                <a:gd name="connsiteY2" fmla="*/ 436948 h 873896"/>
                <a:gd name="connsiteX3" fmla="*/ 5584693 w 6021641"/>
                <a:gd name="connsiteY3" fmla="*/ 873896 h 873896"/>
                <a:gd name="connsiteX4" fmla="*/ 0 w 6021641"/>
                <a:gd name="connsiteY4" fmla="*/ 873896 h 873896"/>
                <a:gd name="connsiteX5" fmla="*/ 0 w 6021641"/>
                <a:gd name="connsiteY5" fmla="*/ 0 h 87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21641" h="873896">
                  <a:moveTo>
                    <a:pt x="6021641" y="873895"/>
                  </a:moveTo>
                  <a:lnTo>
                    <a:pt x="436948" y="873895"/>
                  </a:lnTo>
                  <a:lnTo>
                    <a:pt x="0" y="436948"/>
                  </a:lnTo>
                  <a:lnTo>
                    <a:pt x="436948" y="1"/>
                  </a:lnTo>
                  <a:lnTo>
                    <a:pt x="6021641" y="1"/>
                  </a:lnTo>
                  <a:lnTo>
                    <a:pt x="6021641" y="873895"/>
                  </a:lnTo>
                  <a:close/>
                </a:path>
              </a:pathLst>
            </a:custGeom>
            <a:solidFill>
              <a:srgbClr val="A6A6A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3838" tIns="91441" rIns="170689" bIns="91440" numCol="1" spcCol="1270" anchor="ctr" anchorCtr="0">
              <a:noAutofit/>
            </a:bodyPr>
            <a:lstStyle/>
            <a:p>
              <a:pPr marL="0" lvl="0" indent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/>
                <a:t>Numeric codes for genres &amp; production companies 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3E23853-F6C0-6143-A8FC-DBC207D1F4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73" b="31790"/>
          <a:stretch/>
        </p:blipFill>
        <p:spPr>
          <a:xfrm>
            <a:off x="299357" y="1632857"/>
            <a:ext cx="4528490" cy="348433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81A2BD5-C903-7A4B-848A-452765424EC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0236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u="sng" dirty="0">
                <a:solidFill>
                  <a:schemeClr val="bg1"/>
                </a:solidFill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298279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9B44E60-06F5-484F-A326-D04B1D6884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8630728"/>
              </p:ext>
            </p:extLst>
          </p:nvPr>
        </p:nvGraphicFramePr>
        <p:xfrm>
          <a:off x="3918192" y="1120292"/>
          <a:ext cx="90551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Down Arrow 9">
            <a:extLst>
              <a:ext uri="{FF2B5EF4-FFF2-40B4-BE49-F238E27FC236}">
                <a16:creationId xmlns:a16="http://schemas.microsoft.com/office/drawing/2014/main" id="{1B3B05C6-BF21-0F4B-AC9B-D3778BE959ED}"/>
              </a:ext>
            </a:extLst>
          </p:cNvPr>
          <p:cNvSpPr/>
          <p:nvPr/>
        </p:nvSpPr>
        <p:spPr>
          <a:xfrm rot="10800000">
            <a:off x="7194250" y="1184854"/>
            <a:ext cx="326571" cy="52251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5D53E337-0DF2-BD4F-927A-7B2A48EC490A}"/>
              </a:ext>
            </a:extLst>
          </p:cNvPr>
          <p:cNvSpPr/>
          <p:nvPr/>
        </p:nvSpPr>
        <p:spPr>
          <a:xfrm>
            <a:off x="6448067" y="3080437"/>
            <a:ext cx="375557" cy="57150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D7B5E5C-2F03-764D-ACCA-2251D95FC76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0236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u="sng" dirty="0">
                <a:solidFill>
                  <a:schemeClr val="bg1"/>
                </a:solidFill>
              </a:rPr>
              <a:t>Key Observations</a:t>
            </a:r>
          </a:p>
        </p:txBody>
      </p:sp>
      <p:pic>
        <p:nvPicPr>
          <p:cNvPr id="3" name="Picture 2" descr="Natural, Scientific and Medical Wonders: Viewing wonders ...">
            <a:extLst>
              <a:ext uri="{FF2B5EF4-FFF2-40B4-BE49-F238E27FC236}">
                <a16:creationId xmlns:a16="http://schemas.microsoft.com/office/drawing/2014/main" id="{7047B216-72B3-684A-9DAA-29396E4D3E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68502" y="1769152"/>
            <a:ext cx="3832049" cy="496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74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262</Words>
  <Application>Microsoft Office PowerPoint</Application>
  <PresentationFormat>Widescreen</PresentationFormat>
  <Paragraphs>47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-apple-system</vt:lpstr>
      <vt:lpstr>Arial</vt:lpstr>
      <vt:lpstr>Broadway</vt:lpstr>
      <vt:lpstr>Calibri</vt:lpstr>
      <vt:lpstr>Calibri Light</vt:lpstr>
      <vt:lpstr>Rockwell</vt:lpstr>
      <vt:lpstr>Office Theme</vt:lpstr>
      <vt:lpstr>Antonio Reybol Jr| Apurva Sharma| Klejsierta Xhumari | Laura Pacas  Samantha Wang | Zi Jian Zheng </vt:lpstr>
      <vt:lpstr>PowerPoint Presentation</vt:lpstr>
      <vt:lpstr>Solution</vt:lpstr>
      <vt:lpstr>PowerPoint Presentation</vt:lpstr>
      <vt:lpstr>PowerPoint Presentation</vt:lpstr>
      <vt:lpstr>PowerPoint Presentation</vt:lpstr>
      <vt:lpstr>User interactive 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Antonio Reybol Jr| Apurva Sharma| Klejsierta Xhumari | Laura Pacas  Samantha Wang | Zi Jian Zheng </dc:title>
  <dc:creator>ANTONIO.REYBOLJR@baruchmail.cuny.edu</dc:creator>
  <cp:lastModifiedBy>ANTONIO.REYBOLJR@baruchmail.cuny.edu</cp:lastModifiedBy>
  <cp:revision>1</cp:revision>
  <dcterms:created xsi:type="dcterms:W3CDTF">2020-12-11T23:22:53Z</dcterms:created>
  <dcterms:modified xsi:type="dcterms:W3CDTF">2020-12-12T00:04:54Z</dcterms:modified>
</cp:coreProperties>
</file>